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9" r:id="rId4"/>
    <p:sldId id="258"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68" autoAdjust="0"/>
    <p:restoredTop sz="94660"/>
  </p:normalViewPr>
  <p:slideViewPr>
    <p:cSldViewPr>
      <p:cViewPr varScale="1">
        <p:scale>
          <a:sx n="69" d="100"/>
          <a:sy n="69" d="100"/>
        </p:scale>
        <p:origin x="-1422"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9B92867E-03E1-4CDB-9FC1-815FCB5B1940}" type="datetimeFigureOut">
              <a:rPr lang="en-US" smtClean="0"/>
              <a:pPr/>
              <a:t>2/2/2012</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C2C60397-65EB-4B84-934C-7E09DB38310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92867E-03E1-4CDB-9FC1-815FCB5B1940}" type="datetimeFigureOut">
              <a:rPr lang="en-US" smtClean="0"/>
              <a:pPr/>
              <a:t>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C60397-65EB-4B84-934C-7E09DB38310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9B92867E-03E1-4CDB-9FC1-815FCB5B1940}" type="datetimeFigureOut">
              <a:rPr lang="en-US" smtClean="0"/>
              <a:pPr/>
              <a:t>2/2/2012</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C2C60397-65EB-4B84-934C-7E09DB38310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B92867E-03E1-4CDB-9FC1-815FCB5B1940}" type="datetimeFigureOut">
              <a:rPr lang="en-US" smtClean="0"/>
              <a:pPr/>
              <a:t>2/2/2012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C2C60397-65EB-4B84-934C-7E09DB383106}"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B92867E-03E1-4CDB-9FC1-815FCB5B1940}" type="datetimeFigureOut">
              <a:rPr lang="en-US" smtClean="0"/>
              <a:pPr/>
              <a:t>2/2/2012</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C2C60397-65EB-4B84-934C-7E09DB383106}"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9B92867E-03E1-4CDB-9FC1-815FCB5B1940}" type="datetimeFigureOut">
              <a:rPr lang="en-US" smtClean="0"/>
              <a:pPr/>
              <a:t>2/2/2012</a:t>
            </a:fld>
            <a:endParaRPr lang="en-US"/>
          </a:p>
        </p:txBody>
      </p:sp>
      <p:sp>
        <p:nvSpPr>
          <p:cNvPr id="10" name="Slide Number Placeholder 9"/>
          <p:cNvSpPr>
            <a:spLocks noGrp="1"/>
          </p:cNvSpPr>
          <p:nvPr>
            <p:ph type="sldNum" sz="quarter" idx="16"/>
          </p:nvPr>
        </p:nvSpPr>
        <p:spPr/>
        <p:txBody>
          <a:bodyPr rtlCol="0"/>
          <a:lstStyle/>
          <a:p>
            <a:fld id="{C2C60397-65EB-4B84-934C-7E09DB383106}"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9B92867E-03E1-4CDB-9FC1-815FCB5B1940}" type="datetimeFigureOut">
              <a:rPr lang="en-US" smtClean="0"/>
              <a:pPr/>
              <a:t>2/2/2012</a:t>
            </a:fld>
            <a:endParaRPr lang="en-US"/>
          </a:p>
        </p:txBody>
      </p:sp>
      <p:sp>
        <p:nvSpPr>
          <p:cNvPr id="12" name="Slide Number Placeholder 11"/>
          <p:cNvSpPr>
            <a:spLocks noGrp="1"/>
          </p:cNvSpPr>
          <p:nvPr>
            <p:ph type="sldNum" sz="quarter" idx="16"/>
          </p:nvPr>
        </p:nvSpPr>
        <p:spPr/>
        <p:txBody>
          <a:bodyPr rtlCol="0"/>
          <a:lstStyle/>
          <a:p>
            <a:fld id="{C2C60397-65EB-4B84-934C-7E09DB383106}"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B92867E-03E1-4CDB-9FC1-815FCB5B1940}" type="datetimeFigureOut">
              <a:rPr lang="en-US" smtClean="0"/>
              <a:pPr/>
              <a:t>2/2/2012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C2C60397-65EB-4B84-934C-7E09DB38310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92867E-03E1-4CDB-9FC1-815FCB5B1940}" type="datetimeFigureOut">
              <a:rPr lang="en-US" smtClean="0"/>
              <a:pPr/>
              <a:t>2/2/2012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C2C60397-65EB-4B84-934C-7E09DB38310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B92867E-03E1-4CDB-9FC1-815FCB5B1940}" type="datetimeFigureOut">
              <a:rPr lang="en-US" smtClean="0"/>
              <a:pPr/>
              <a:t>2/2/2012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C2C60397-65EB-4B84-934C-7E09DB383106}"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9B92867E-03E1-4CDB-9FC1-815FCB5B1940}" type="datetimeFigureOut">
              <a:rPr lang="en-US" smtClean="0"/>
              <a:pPr/>
              <a:t>2/2/2012</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C2C60397-65EB-4B84-934C-7E09DB383106}"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9B92867E-03E1-4CDB-9FC1-815FCB5B1940}" type="datetimeFigureOut">
              <a:rPr lang="en-US" smtClean="0"/>
              <a:pPr/>
              <a:t>2/2/2012</a:t>
            </a:fld>
            <a:endParaRPr lang="en-US"/>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US"/>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C2C60397-65EB-4B84-934C-7E09DB38310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newworldencyclopedia.org/entry/Cornelius_Vanderbilt?oldid=688107"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D:\Documents and Settings\64046\Local Settings\Temporary Internet Files\Content.IE5\4CX0MK6G\MP900386077[1].jpg"/>
          <p:cNvPicPr>
            <a:picLocks noChangeAspect="1" noChangeArrowheads="1"/>
          </p:cNvPicPr>
          <p:nvPr/>
        </p:nvPicPr>
        <p:blipFill>
          <a:blip r:embed="rId2" cstate="print"/>
          <a:srcRect/>
          <a:stretch>
            <a:fillRect/>
          </a:stretch>
        </p:blipFill>
        <p:spPr bwMode="auto">
          <a:xfrm>
            <a:off x="2286000" y="0"/>
            <a:ext cx="4191000" cy="5867400"/>
          </a:xfrm>
          <a:prstGeom prst="rect">
            <a:avLst/>
          </a:prstGeom>
          <a:noFill/>
        </p:spPr>
      </p:pic>
      <p:sp>
        <p:nvSpPr>
          <p:cNvPr id="2" name="Title 1"/>
          <p:cNvSpPr>
            <a:spLocks noGrp="1"/>
          </p:cNvSpPr>
          <p:nvPr>
            <p:ph type="ctrTitle"/>
          </p:nvPr>
        </p:nvSpPr>
        <p:spPr>
          <a:xfrm>
            <a:off x="1295400" y="4114800"/>
            <a:ext cx="6477000" cy="1828800"/>
          </a:xfrm>
        </p:spPr>
        <p:txBody>
          <a:bodyPr/>
          <a:lstStyle/>
          <a:p>
            <a:pPr algn="ctr"/>
            <a:r>
              <a:rPr lang="en-US" dirty="0" smtClean="0">
                <a:solidFill>
                  <a:schemeClr val="tx1"/>
                </a:solidFill>
              </a:rPr>
              <a:t>The Life of Cornelius Vanderbilt</a:t>
            </a:r>
            <a:endParaRPr lang="en-US" dirty="0">
              <a:solidFill>
                <a:schemeClr val="tx1"/>
              </a:solidFill>
            </a:endParaRPr>
          </a:p>
        </p:txBody>
      </p:sp>
      <p:sp>
        <p:nvSpPr>
          <p:cNvPr id="3" name="Subtitle 2"/>
          <p:cNvSpPr>
            <a:spLocks noGrp="1"/>
          </p:cNvSpPr>
          <p:nvPr>
            <p:ph type="subTitle" idx="1"/>
          </p:nvPr>
        </p:nvSpPr>
        <p:spPr/>
        <p:txBody>
          <a:bodyPr/>
          <a:lstStyle/>
          <a:p>
            <a:r>
              <a:rPr lang="en-US" dirty="0" smtClean="0"/>
              <a:t>By: Alicia Cash</a:t>
            </a:r>
            <a:endParaRPr lang="en-US" dirty="0"/>
          </a:p>
        </p:txBody>
      </p:sp>
      <p:pic>
        <p:nvPicPr>
          <p:cNvPr id="1027" name="Picture 3" descr="D:\Documents and Settings\64046\Local Settings\Temporary Internet Files\Content.IE5\CIAEXQO2\MC900329256[1].wmf"/>
          <p:cNvPicPr>
            <a:picLocks noChangeAspect="1" noChangeArrowheads="1"/>
          </p:cNvPicPr>
          <p:nvPr/>
        </p:nvPicPr>
        <p:blipFill>
          <a:blip r:embed="rId3" cstate="print"/>
          <a:srcRect/>
          <a:stretch>
            <a:fillRect/>
          </a:stretch>
        </p:blipFill>
        <p:spPr bwMode="auto">
          <a:xfrm>
            <a:off x="2743200" y="2133600"/>
            <a:ext cx="3762194" cy="24384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Life and Business</a:t>
            </a:r>
            <a:endParaRPr lang="en-US" dirty="0"/>
          </a:p>
        </p:txBody>
      </p:sp>
      <p:sp>
        <p:nvSpPr>
          <p:cNvPr id="3" name="Content Placeholder 2"/>
          <p:cNvSpPr>
            <a:spLocks noGrp="1"/>
          </p:cNvSpPr>
          <p:nvPr>
            <p:ph sz="quarter" idx="1"/>
          </p:nvPr>
        </p:nvSpPr>
        <p:spPr>
          <a:xfrm>
            <a:off x="76199" y="1524000"/>
            <a:ext cx="6019800" cy="5334000"/>
          </a:xfrm>
        </p:spPr>
        <p:txBody>
          <a:bodyPr>
            <a:normAutofit fontScale="92500" lnSpcReduction="20000"/>
          </a:bodyPr>
          <a:lstStyle/>
          <a:p>
            <a:r>
              <a:rPr lang="en-US" dirty="0" smtClean="0"/>
              <a:t>Cornelius Vanderbilt was born in Staten Island, New York on May 27,1794 to a poor family.</a:t>
            </a:r>
          </a:p>
          <a:p>
            <a:r>
              <a:rPr lang="en-US" dirty="0" smtClean="0"/>
              <a:t>By age 11, he had quit school in order to work in his fathers boating business.</a:t>
            </a:r>
          </a:p>
          <a:p>
            <a:r>
              <a:rPr lang="en-US" dirty="0" smtClean="0"/>
              <a:t>At 16, he borrowed a hundred dollars from his mother to start is first business. Shipping customers from New York City to Staten </a:t>
            </a:r>
            <a:r>
              <a:rPr lang="en-US" dirty="0" smtClean="0"/>
              <a:t>Is</a:t>
            </a:r>
            <a:r>
              <a:rPr lang="en-US" dirty="0" smtClean="0"/>
              <a:t>land </a:t>
            </a:r>
            <a:r>
              <a:rPr lang="en-US" dirty="0" smtClean="0"/>
              <a:t>proved to be profitable work and soon he paid his loan back plus an extra 1,000 dollars.</a:t>
            </a:r>
          </a:p>
          <a:p>
            <a:r>
              <a:rPr lang="en-US" dirty="0" smtClean="0"/>
              <a:t>Despite his crude manners, Vanderbilt was a hard worker and he earned a reputation for honesty by charging reasonable prices.</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5999" y="1371600"/>
            <a:ext cx="3061855" cy="30618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Early Life and Business (continued).</a:t>
            </a:r>
            <a:endParaRPr lang="en-US"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362200"/>
            <a:ext cx="4225636" cy="2743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sz="quarter" idx="1"/>
          </p:nvPr>
        </p:nvSpPr>
        <p:spPr>
          <a:xfrm>
            <a:off x="4225636" y="1447800"/>
            <a:ext cx="4918364" cy="5257800"/>
          </a:xfrm>
        </p:spPr>
        <p:txBody>
          <a:bodyPr>
            <a:normAutofit/>
          </a:bodyPr>
          <a:lstStyle/>
          <a:p>
            <a:r>
              <a:rPr lang="en-US" dirty="0" smtClean="0"/>
              <a:t>When the war of 1812 came around, Vanderbilt was already on his way to riches. The government contracted him to try his hand in coastal trade. Soon he built the largest schooner in the Hudson River.</a:t>
            </a:r>
          </a:p>
          <a:p>
            <a:r>
              <a:rPr lang="en-US" dirty="0" smtClean="0"/>
              <a:t>In 1818, </a:t>
            </a:r>
            <a:r>
              <a:rPr lang="en-US" dirty="0" smtClean="0"/>
              <a:t>he </a:t>
            </a:r>
            <a:r>
              <a:rPr lang="en-US" dirty="0" smtClean="0"/>
              <a:t>sold his interests in trading and began to look into the steamboat business.</a:t>
            </a:r>
            <a:endParaRPr lang="en-US" dirty="0"/>
          </a:p>
        </p:txBody>
      </p:sp>
      <p:sp>
        <p:nvSpPr>
          <p:cNvPr id="4" name="TextBox 3"/>
          <p:cNvSpPr txBox="1"/>
          <p:nvPr/>
        </p:nvSpPr>
        <p:spPr>
          <a:xfrm>
            <a:off x="152400" y="5119256"/>
            <a:ext cx="4122924" cy="923330"/>
          </a:xfrm>
          <a:prstGeom prst="rect">
            <a:avLst/>
          </a:prstGeom>
          <a:noFill/>
        </p:spPr>
        <p:txBody>
          <a:bodyPr wrap="none" rtlCol="0">
            <a:spAutoFit/>
          </a:bodyPr>
          <a:lstStyle/>
          <a:p>
            <a:r>
              <a:rPr lang="en-US" dirty="0" smtClean="0"/>
              <a:t>^</a:t>
            </a:r>
          </a:p>
          <a:p>
            <a:r>
              <a:rPr lang="en-US" dirty="0" smtClean="0"/>
              <a:t>This is an oil painting of Vanderbilt’s</a:t>
            </a:r>
            <a:r>
              <a:rPr lang="es-CR" dirty="0" smtClean="0"/>
              <a:t> </a:t>
            </a:r>
          </a:p>
          <a:p>
            <a:r>
              <a:rPr lang="es-CR" dirty="0" err="1"/>
              <a:t>s</a:t>
            </a:r>
            <a:r>
              <a:rPr lang="es-CR" dirty="0" err="1" smtClean="0"/>
              <a:t>chooner</a:t>
            </a:r>
            <a:r>
              <a:rPr lang="es-CR" dirty="0" smtClean="0"/>
              <a:t> </a:t>
            </a:r>
            <a:r>
              <a:rPr lang="es-CR" dirty="0" err="1" smtClean="0"/>
              <a:t>painted</a:t>
            </a:r>
            <a:r>
              <a:rPr lang="es-CR" dirty="0" smtClean="0"/>
              <a:t> </a:t>
            </a:r>
            <a:r>
              <a:rPr lang="es-CR" dirty="0" err="1" smtClean="0"/>
              <a:t>by</a:t>
            </a:r>
            <a:r>
              <a:rPr lang="es-CR" dirty="0" smtClean="0"/>
              <a:t> James and John </a:t>
            </a:r>
            <a:r>
              <a:rPr lang="es-CR" dirty="0" err="1" smtClean="0"/>
              <a:t>Bard</a:t>
            </a:r>
            <a:r>
              <a:rPr lang="es-CR" dirty="0" smtClean="0"/>
              <a:t>.</a:t>
            </a: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Business</a:t>
            </a:r>
            <a:endParaRPr lang="en-US" dirty="0"/>
          </a:p>
        </p:txBody>
      </p:sp>
      <p:sp>
        <p:nvSpPr>
          <p:cNvPr id="3" name="Content Placeholder 2"/>
          <p:cNvSpPr>
            <a:spLocks noGrp="1"/>
          </p:cNvSpPr>
          <p:nvPr>
            <p:ph sz="quarter" idx="1"/>
          </p:nvPr>
        </p:nvSpPr>
        <p:spPr/>
        <p:txBody>
          <a:bodyPr>
            <a:normAutofit fontScale="92500"/>
          </a:bodyPr>
          <a:lstStyle/>
          <a:p>
            <a:r>
              <a:rPr lang="en-US" dirty="0" smtClean="0"/>
              <a:t>Vanderbilt’s first venture into big business was illegally competing against Robert Fulton’s monopoly.  Hired by Thomas Gibbons in 1818, the young entrepreneur was instructed to defy the state sanctioned monopoly by racing steamboats in New York. </a:t>
            </a:r>
          </a:p>
          <a:p>
            <a:r>
              <a:rPr lang="en-US" dirty="0" smtClean="0"/>
              <a:t>After the Gibbons v. Ogden case (1824) put an end to Fulton’s monopoly and the steamboat industry began to take off, Vanderbilt left Gibbons and soon became one of the market leaders despite constant government promoted competition.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Big Business (cont.)</a:t>
            </a:r>
            <a:endParaRPr lang="en-US" dirty="0"/>
          </a:p>
        </p:txBody>
      </p:sp>
      <p:sp>
        <p:nvSpPr>
          <p:cNvPr id="3" name="Content Placeholder 2"/>
          <p:cNvSpPr>
            <a:spLocks noGrp="1"/>
          </p:cNvSpPr>
          <p:nvPr>
            <p:ph sz="quarter" idx="1"/>
          </p:nvPr>
        </p:nvSpPr>
        <p:spPr/>
        <p:txBody>
          <a:bodyPr>
            <a:noAutofit/>
          </a:bodyPr>
          <a:lstStyle/>
          <a:p>
            <a:r>
              <a:rPr lang="en-US" sz="2700" dirty="0" smtClean="0">
                <a:latin typeface="+mj-lt"/>
              </a:rPr>
              <a:t>Over time the steamboat business made Vanderbilt a millionaire. His competitive nature, increased his wealth, when the gold rush began and he </a:t>
            </a:r>
            <a:r>
              <a:rPr lang="en-US" sz="2700" dirty="0" smtClean="0">
                <a:latin typeface="+mj-lt"/>
              </a:rPr>
              <a:t>began challenging </a:t>
            </a:r>
            <a:r>
              <a:rPr lang="en-US" sz="2700" dirty="0" smtClean="0">
                <a:latin typeface="+mj-lt"/>
              </a:rPr>
              <a:t>the Pacific Steam Ship company. However, after a bad ending with the Nicaraguan government he sold his interests to a new company.</a:t>
            </a:r>
          </a:p>
          <a:p>
            <a:r>
              <a:rPr lang="en-US" sz="2700" dirty="0" smtClean="0">
                <a:latin typeface="+mj-lt"/>
              </a:rPr>
              <a:t> However, as he approached old age he made one more potentially profitable venture. Imagining that railroads were the future, Vanderbilt first bought the New York and Harlem Railroad. </a:t>
            </a:r>
          </a:p>
          <a:p>
            <a:r>
              <a:rPr lang="en-US" sz="2700" dirty="0" smtClean="0">
                <a:latin typeface="+mj-lt"/>
              </a:rPr>
              <a:t>However, soon he had purchased </a:t>
            </a:r>
            <a:r>
              <a:rPr lang="en-US" sz="2700" dirty="0" smtClean="0">
                <a:latin typeface="+mj-lt"/>
              </a:rPr>
              <a:t>both the </a:t>
            </a:r>
            <a:r>
              <a:rPr lang="en-US" sz="2700" dirty="0" smtClean="0">
                <a:latin typeface="+mj-lt"/>
              </a:rPr>
              <a:t>Hudson River Railroad and Central Railroad.                  </a:t>
            </a:r>
            <a:endParaRPr lang="en-US" sz="2700" dirty="0">
              <a:latin typeface="+mj-lt"/>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Overview Life of Cornelius Vanderbilt.</a:t>
            </a:r>
            <a:endParaRPr lang="en-US" dirty="0"/>
          </a:p>
        </p:txBody>
      </p:sp>
      <p:sp>
        <p:nvSpPr>
          <p:cNvPr id="3" name="Content Placeholder 2"/>
          <p:cNvSpPr>
            <a:spLocks noGrp="1"/>
          </p:cNvSpPr>
          <p:nvPr>
            <p:ph sz="quarter" idx="1"/>
          </p:nvPr>
        </p:nvSpPr>
        <p:spPr>
          <a:xfrm>
            <a:off x="160985" y="1551709"/>
            <a:ext cx="6150102" cy="5029200"/>
          </a:xfrm>
        </p:spPr>
        <p:txBody>
          <a:bodyPr>
            <a:normAutofit/>
          </a:bodyPr>
          <a:lstStyle/>
          <a:p>
            <a:r>
              <a:rPr lang="en-US" sz="2700" dirty="0" smtClean="0">
                <a:latin typeface="+mj-lt"/>
              </a:rPr>
              <a:t>Vanderbilt is best known for his </a:t>
            </a:r>
            <a:r>
              <a:rPr lang="en-US" sz="2700" dirty="0" smtClean="0">
                <a:latin typeface="+mj-lt"/>
              </a:rPr>
              <a:t>steam </a:t>
            </a:r>
            <a:r>
              <a:rPr lang="en-US" sz="2700" dirty="0" smtClean="0">
                <a:latin typeface="+mj-lt"/>
              </a:rPr>
              <a:t>boating and </a:t>
            </a:r>
            <a:r>
              <a:rPr lang="en-US" sz="2700" dirty="0" smtClean="0">
                <a:latin typeface="+mj-lt"/>
              </a:rPr>
              <a:t>railroading </a:t>
            </a:r>
            <a:r>
              <a:rPr lang="en-US" sz="2700" dirty="0" smtClean="0">
                <a:latin typeface="+mj-lt"/>
              </a:rPr>
              <a:t>businesses in the New York/Harlem area.</a:t>
            </a:r>
          </a:p>
          <a:p>
            <a:r>
              <a:rPr lang="en-US" sz="2700" dirty="0" smtClean="0">
                <a:latin typeface="+mj-lt"/>
              </a:rPr>
              <a:t>He was not known for being a dedicated philanthropist, he greatest contribution was donating one million dollars to Vanderbilt University.</a:t>
            </a:r>
          </a:p>
          <a:p>
            <a:r>
              <a:rPr lang="en-US" sz="2700" dirty="0" smtClean="0">
                <a:latin typeface="+mj-lt"/>
              </a:rPr>
              <a:t>He also was not known for corruption. While he was a ruthless business man, he maintained an honest reputation. </a:t>
            </a:r>
            <a:endParaRPr lang="en-US" sz="2700" dirty="0">
              <a:latin typeface="+mj-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24942" y="1524000"/>
            <a:ext cx="2819058" cy="251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Political Cartoons</a:t>
            </a:r>
            <a:endParaRPr lang="en-US" dirty="0"/>
          </a:p>
        </p:txBody>
      </p:sp>
      <p:sp>
        <p:nvSpPr>
          <p:cNvPr id="3" name="Content Placeholder 2"/>
          <p:cNvSpPr>
            <a:spLocks noGrp="1"/>
          </p:cNvSpPr>
          <p:nvPr>
            <p:ph sz="quarter" idx="1"/>
          </p:nvPr>
        </p:nvSpPr>
        <p:spPr>
          <a:xfrm>
            <a:off x="4038600" y="1447800"/>
            <a:ext cx="5105400" cy="5562600"/>
          </a:xfrm>
        </p:spPr>
        <p:txBody>
          <a:bodyPr>
            <a:noAutofit/>
          </a:bodyPr>
          <a:lstStyle/>
          <a:p>
            <a:r>
              <a:rPr lang="en-US" sz="2700" dirty="0" smtClean="0"/>
              <a:t>This cartoon depicts Vanderbilt’s struggle against Daniel Drew to gain control on the Eerie Railroad. After Acquiring the New York and Harlem Railroad and the Hudson Railroad. Vanderbilt set his sights on the Eerie. However, his long time competitor Drew, attempted to keep the </a:t>
            </a:r>
            <a:r>
              <a:rPr lang="en-US" sz="2700" dirty="0" smtClean="0"/>
              <a:t>Erie </a:t>
            </a:r>
            <a:r>
              <a:rPr lang="en-US" sz="2700" dirty="0" smtClean="0"/>
              <a:t>from his reach. After losing one to two million dollars, Vanderbilt forgot about the </a:t>
            </a:r>
            <a:r>
              <a:rPr lang="en-US" sz="2700" dirty="0" smtClean="0"/>
              <a:t>Erie</a:t>
            </a:r>
            <a:r>
              <a:rPr lang="en-US" sz="2700" dirty="0" smtClean="0"/>
              <a:t>.</a:t>
            </a:r>
            <a:endParaRPr lang="en-US" sz="2700" dirty="0"/>
          </a:p>
        </p:txBody>
      </p:sp>
      <p:pic>
        <p:nvPicPr>
          <p:cNvPr id="11268" name="Picture 4" descr="https://gildedageperiod89.wikispaces.com/file/view/CorneliusVanderbilttrain.jpg/69516153/CorneliusVanderbilttrain.jpg"/>
          <p:cNvPicPr>
            <a:picLocks noChangeAspect="1" noChangeArrowheads="1"/>
          </p:cNvPicPr>
          <p:nvPr/>
        </p:nvPicPr>
        <p:blipFill>
          <a:blip r:embed="rId2" cstate="print"/>
          <a:srcRect/>
          <a:stretch>
            <a:fillRect/>
          </a:stretch>
        </p:blipFill>
        <p:spPr bwMode="auto">
          <a:xfrm>
            <a:off x="-27709" y="2057400"/>
            <a:ext cx="4398293" cy="2895600"/>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sz="quarter" idx="1"/>
          </p:nvPr>
        </p:nvSpPr>
        <p:spPr>
          <a:xfrm>
            <a:off x="0" y="1524000"/>
            <a:ext cx="9144000" cy="5791200"/>
          </a:xfrm>
        </p:spPr>
        <p:txBody>
          <a:bodyPr>
            <a:normAutofit fontScale="25000" lnSpcReduction="20000"/>
          </a:bodyPr>
          <a:lstStyle/>
          <a:p>
            <a:r>
              <a:rPr lang="en-US" sz="8000" dirty="0"/>
              <a:t>" Cornelius Vanderbilt." Biography.com 02 Feb 2012, &lt;http://www.biography.com/people/cornelius-vanderbilt-9515195</a:t>
            </a:r>
            <a:r>
              <a:rPr lang="en-US" sz="8000" dirty="0" smtClean="0"/>
              <a:t>&gt;</a:t>
            </a:r>
            <a:endParaRPr lang="en-US" sz="8000" dirty="0" smtClean="0"/>
          </a:p>
          <a:p>
            <a:r>
              <a:rPr lang="en-US" sz="8000" dirty="0" smtClean="0"/>
              <a:t>"</a:t>
            </a:r>
            <a:r>
              <a:rPr lang="en-US" sz="8000" dirty="0" err="1" smtClean="0"/>
              <a:t>Corneilius</a:t>
            </a:r>
            <a:r>
              <a:rPr lang="en-US" sz="8000" dirty="0" smtClean="0"/>
              <a:t> Vanderbilt." </a:t>
            </a:r>
            <a:r>
              <a:rPr lang="en-US" sz="8000" i="1" dirty="0" smtClean="0"/>
              <a:t>Business Biography</a:t>
            </a:r>
            <a:r>
              <a:rPr lang="en-US" sz="8000" dirty="0" smtClean="0"/>
              <a:t>. University of St. Francis. Web. 02 Feb. 2012. &lt;http://www.stfrancis.edu/content/ba/ghkickul/stuwebs/bbios/biograph/vanderbi.htm&gt;.</a:t>
            </a:r>
          </a:p>
          <a:p>
            <a:r>
              <a:rPr lang="en-US" sz="8000" dirty="0" smtClean="0"/>
              <a:t>"Cornelius Vanderbilt." </a:t>
            </a:r>
            <a:r>
              <a:rPr lang="en-US" sz="8000" i="1" dirty="0" smtClean="0"/>
              <a:t>New World Encyclopedia</a:t>
            </a:r>
            <a:r>
              <a:rPr lang="en-US" sz="8000" dirty="0" smtClean="0"/>
              <a:t>. 4 Apr 2008. 2 Feb 2012. &lt;</a:t>
            </a:r>
            <a:r>
              <a:rPr lang="en-US" sz="8000" dirty="0" smtClean="0">
                <a:hlinkClick r:id="rId2" tooltip="http://www.newworldencyclopedia.org/entry/Cornelius_Vanderbilt?oldid=688107"/>
              </a:rPr>
              <a:t>http://www.newworldencyclopedia.org/entry/Cornelius_Vanderbilt?oldid=688107</a:t>
            </a:r>
            <a:r>
              <a:rPr lang="en-US" sz="8000" dirty="0" smtClean="0"/>
              <a:t>&gt;. </a:t>
            </a:r>
            <a:endParaRPr lang="en-US" sz="8000" dirty="0" smtClean="0"/>
          </a:p>
          <a:p>
            <a:r>
              <a:rPr lang="en-US" sz="8000" dirty="0" smtClean="0"/>
              <a:t>Shapiro</a:t>
            </a:r>
            <a:r>
              <a:rPr lang="en-US" sz="8000" dirty="0" smtClean="0"/>
              <a:t>, Jason, and Kendal </a:t>
            </a:r>
            <a:r>
              <a:rPr lang="en-US" sz="8000" dirty="0" err="1" smtClean="0"/>
              <a:t>Weedling</a:t>
            </a:r>
            <a:r>
              <a:rPr lang="en-US" sz="8000" dirty="0" smtClean="0"/>
              <a:t>. "Group 5." </a:t>
            </a:r>
            <a:r>
              <a:rPr lang="en-US" sz="8000" i="1" dirty="0" smtClean="0"/>
              <a:t>GildedAgePeriod89</a:t>
            </a:r>
            <a:r>
              <a:rPr lang="en-US" sz="8000" dirty="0" smtClean="0"/>
              <a:t>. Wikispaces.com, n. d. Web. 2 Feb. 2012. &lt;https://gildedageperiod89.wikispaces.com/Group 5&gt;. </a:t>
            </a:r>
          </a:p>
          <a:p>
            <a:r>
              <a:rPr lang="en-US" sz="8000" dirty="0" smtClean="0"/>
              <a:t>Kennedy, David M., </a:t>
            </a:r>
            <a:r>
              <a:rPr lang="en-US" sz="8000" dirty="0" err="1" smtClean="0"/>
              <a:t>Lizabeth</a:t>
            </a:r>
            <a:r>
              <a:rPr lang="en-US" sz="8000" dirty="0" smtClean="0"/>
              <a:t> Cohen, and Thomas A. Bailey. The American Pageant: A History of the Republic. 12th ed. Boston: Houghton Mifflin Company, 2001.</a:t>
            </a:r>
          </a:p>
          <a:p>
            <a:r>
              <a:rPr lang="en-US" sz="8000" dirty="0" err="1" smtClean="0"/>
              <a:t>LasDiLorenzo</a:t>
            </a:r>
            <a:r>
              <a:rPr lang="en-US" sz="8000" dirty="0" smtClean="0"/>
              <a:t>, Thomas. "The Truth about the "</a:t>
            </a:r>
            <a:r>
              <a:rPr lang="en-US" sz="8000" dirty="0" err="1" smtClean="0"/>
              <a:t>Rober</a:t>
            </a:r>
            <a:r>
              <a:rPr lang="en-US" sz="8000" dirty="0" smtClean="0"/>
              <a:t> Barons"." </a:t>
            </a:r>
            <a:r>
              <a:rPr lang="en-US" sz="8000" i="1" dirty="0" smtClean="0"/>
              <a:t>How Capitalism Saved America</a:t>
            </a:r>
            <a:r>
              <a:rPr lang="en-US" sz="8000" dirty="0" smtClean="0"/>
              <a:t>. 7 (2003): n. page. Print. </a:t>
            </a:r>
          </a:p>
          <a:p>
            <a:endParaRPr lang="en-US" dirty="0" smtClean="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134</TotalTime>
  <Words>679</Words>
  <Application>Microsoft Office PowerPoint</Application>
  <PresentationFormat>On-screen Show (4:3)</PresentationFormat>
  <Paragraphs>33</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Median</vt:lpstr>
      <vt:lpstr>The Life of Cornelius Vanderbilt</vt:lpstr>
      <vt:lpstr>Early Life and Business</vt:lpstr>
      <vt:lpstr>Early Life and Business (continued).</vt:lpstr>
      <vt:lpstr>Big Business</vt:lpstr>
      <vt:lpstr>Big Business (cont.)</vt:lpstr>
      <vt:lpstr>Overview Life of Cornelius Vanderbilt.</vt:lpstr>
      <vt:lpstr>Political Cartoons</vt:lpstr>
      <vt:lpstr>Works Cited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Life and Times of Cornelius VanderBilt</dc:title>
  <dc:creator>casha</dc:creator>
  <cp:lastModifiedBy>Alica</cp:lastModifiedBy>
  <cp:revision>15</cp:revision>
  <dcterms:created xsi:type="dcterms:W3CDTF">2012-02-01T15:18:27Z</dcterms:created>
  <dcterms:modified xsi:type="dcterms:W3CDTF">2012-02-02T23:26:22Z</dcterms:modified>
</cp:coreProperties>
</file>